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7" r:id="rId3"/>
    <p:sldId id="286" r:id="rId4"/>
    <p:sldId id="288" r:id="rId5"/>
    <p:sldId id="279" r:id="rId6"/>
    <p:sldId id="292" r:id="rId7"/>
    <p:sldId id="293" r:id="rId8"/>
    <p:sldId id="294" r:id="rId9"/>
    <p:sldId id="264" r:id="rId10"/>
    <p:sldId id="268" r:id="rId11"/>
    <p:sldId id="267" r:id="rId12"/>
    <p:sldId id="266" r:id="rId13"/>
    <p:sldId id="280" r:id="rId14"/>
    <p:sldId id="289" r:id="rId15"/>
    <p:sldId id="290" r:id="rId16"/>
    <p:sldId id="284" r:id="rId17"/>
    <p:sldId id="297" r:id="rId18"/>
    <p:sldId id="298" r:id="rId19"/>
    <p:sldId id="299" r:id="rId20"/>
    <p:sldId id="295" r:id="rId21"/>
    <p:sldId id="300" r:id="rId22"/>
    <p:sldId id="296" r:id="rId23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AE2"/>
    <a:srgbClr val="141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AF3A3-4AAE-684C-9346-D0725B7A9171}" type="datetimeFigureOut">
              <a:rPr lang="en-KE" smtClean="0"/>
              <a:t>16/12/2024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D358C-DF67-0245-8BF3-ED70925FEFD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3611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358C-DF67-0245-8BF3-ED70925FEFD8}" type="slidenum">
              <a:rPr lang="en-KE" smtClean="0"/>
              <a:t>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316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81D1-A759-EAFC-F9BE-297530498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1501A-328D-F4AC-41DF-2090067AB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DCAE-6759-9CF5-BE2D-978476FD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14D6-B609-F145-B289-FDCD3BD6D1EC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A81F3-3789-689C-9479-980A124A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2B2C-B52E-09FD-FF66-D4B760A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753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7AFD-547B-D487-889C-C17E417C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6483F-291F-222E-C77F-04F1BD001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0057-3831-201D-B551-F8BF81BF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6597-32C5-D644-8F53-C295625DEE1E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29BA8-CEB1-B2F1-4E0A-00F6C0B0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4021-54E4-6FDE-75C3-972D5A83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395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EDAB3-18AE-A40B-9E01-93E4C3EDB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1352-0895-B9E0-6102-4059D2F3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27AE-3245-D711-64FC-ABE65E7D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14DA-C36D-9F41-9BD6-B171772309F1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F8DA-7345-FD03-C238-31F66B01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05A2-DDCB-9CD5-0673-760E6CF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5415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E3-D16A-B9C4-FFFC-A654D3E3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7FE9-5A0E-91F7-CF86-F2CFD7DD7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AE9D-AF82-5C2F-8040-74ADFDA0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61CE3-8FAA-1A49-94AD-286343DC0CE4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E789-EC7A-FCBD-CEF9-7D853162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D4032-CBEB-E719-57F5-488DED61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185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25BB-AE1A-6D79-20B2-3388582A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105FD-72EC-A9FF-861B-473955AD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22B66-2095-0897-E619-15253E6A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B6CAD-9546-4C4D-BF3A-7278558716D9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6683-6B3C-0CC0-C54F-972E090B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57AAE-89B6-52F8-42D8-EAFF9688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7266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C298-BD8B-6137-6395-A5B3A1BE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E8AB-A9E3-34FC-6DD9-8701C18A7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E6401-2925-0A7D-3C8C-DC9ED8662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23082-6C41-051C-C487-F547DEAD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BA83-453F-E849-AA41-BFD0380EF60E}" type="datetime1">
              <a:rPr lang="en-US" smtClean="0"/>
              <a:t>12/16/24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26079-4E88-BBE0-C197-392E26A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E3940-267A-CE63-783F-2E628B8F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9629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F281-9387-5902-2F1E-A5A110AC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4A151-6562-C44E-FADE-E9B16F985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0930-2EAE-B2CF-F649-4BF032605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DEF8D-F3AE-4278-A9A3-BC816C361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53C7B-7235-46B8-9884-8389264EC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A194F-82E0-7887-44A4-3EDB3809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4600-7C26-1440-ABBB-B6E175700212}" type="datetime1">
              <a:rPr lang="en-US" smtClean="0"/>
              <a:t>12/16/24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DA3A0-9742-D49C-7D04-C0540556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2CA6D-59B1-FCC4-7F6F-81B65E84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021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5A5F-97CF-8823-5F0D-D62B3264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DE9E0-00BB-16A8-8628-05B6CC5C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31A7-0CC9-0C42-8800-FFA05AC05E08}" type="datetime1">
              <a:rPr lang="en-US" smtClean="0"/>
              <a:t>12/16/24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2101D-4AD7-2676-230F-459C8BC4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882FA-2E19-58F5-57ED-38EDC3A6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5014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C56DB-8B07-2038-DD2C-EAA0F733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8F671-1A8F-784F-B491-040DCE321A84}" type="datetime1">
              <a:rPr lang="en-US" smtClean="0"/>
              <a:t>12/16/24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4C83F-0658-1306-8B59-4DC40C24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1D06-AF97-79EF-D6CE-C0C72639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924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F2EE-8237-93F7-CBA2-E5CD171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05CE5-99DA-EB72-194C-F4A0E389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B4DB1-C5B0-AA60-B395-4B6384D8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3DD55-F140-178E-DEB2-729C892E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306A-3ECF-3E42-8E8B-FF7F41E5C045}" type="datetime1">
              <a:rPr lang="en-US" smtClean="0"/>
              <a:t>12/16/24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39D6A-C389-7905-E651-8D0644B4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9A97B-DA1A-FAC1-1C2F-74C6BFA9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2005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0C20-57DA-4B99-E2E9-16CFEC6D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75890-767F-D837-C3E4-3F40EBD0B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0494B-25B9-B849-224D-2241E3A3D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482BA-508D-317F-1A9E-BDAE89CF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F599-CBCC-404A-8CDB-E6E5AE75E415}" type="datetime1">
              <a:rPr lang="en-US" smtClean="0"/>
              <a:t>12/16/24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2891-0FD8-5686-DE2F-262FAF0F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81C13-DA4B-EB4F-E378-850E0FB4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419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C2F9A-05A1-4CED-FCA3-964FAB6B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8DF05-4A40-B242-9906-CBA0E24E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A78BE-2F44-76DB-C223-9C22BFFA7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88D3F-CB5F-E347-9774-31AD3272898D}" type="datetime1">
              <a:rPr lang="en-US" smtClean="0"/>
              <a:t>12/16/24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33A06-84CA-0296-3AFA-DF095E2B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CF715-54EB-A97A-8936-5E4B365E4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0C6A9-A622-FF4A-A468-3051CF80A9E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325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FDC2-2B53-2A5B-BCB6-D76099F5E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1676401"/>
            <a:ext cx="4495801" cy="2286002"/>
          </a:xfrm>
        </p:spPr>
        <p:txBody>
          <a:bodyPr anchor="t">
            <a:normAutofit/>
          </a:bodyPr>
          <a:lstStyle/>
          <a:p>
            <a:pPr algn="l"/>
            <a:r>
              <a:rPr lang="en-K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Measles vaccination impact in Kenya.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2EF4-2436-3227-BCF7-83D2F3F40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4267200"/>
            <a:ext cx="4495801" cy="914400"/>
          </a:xfrm>
        </p:spPr>
        <p:txBody>
          <a:bodyPr>
            <a:normAutofit/>
          </a:bodyPr>
          <a:lstStyle/>
          <a:p>
            <a:pPr algn="l"/>
            <a:r>
              <a:rPr lang="en-KE" sz="2500" b="1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KE" sz="2500" b="1" dirty="0">
                <a:solidFill>
                  <a:srgbClr val="28AAE2">
                    <a:alpha val="5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dynaMICE</a:t>
            </a:r>
            <a:r>
              <a:rPr lang="en-KE" sz="2500" b="1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modelling study</a:t>
            </a:r>
          </a:p>
          <a:p>
            <a:pPr algn="l"/>
            <a:r>
              <a:rPr lang="en-KE" sz="2500" b="1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Stanley &amp; Mutono</a:t>
            </a:r>
          </a:p>
        </p:txBody>
      </p:sp>
      <p:pic>
        <p:nvPicPr>
          <p:cNvPr id="5" name="Picture 4" descr="A black background with blue and orange letters&#10;&#10;Description automatically generated">
            <a:extLst>
              <a:ext uri="{FF2B5EF4-FFF2-40B4-BE49-F238E27FC236}">
                <a16:creationId xmlns:a16="http://schemas.microsoft.com/office/drawing/2014/main" id="{5AF254EB-E9EF-DAF8-5E06-211E6663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2829315"/>
            <a:ext cx="4657726" cy="11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6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588B-3E42-73C4-8B98-FCC53B3A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ABF27A-93C6-E399-7AA8-22A05861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225F4B-2938-FACC-55EF-062BD66E889A}"/>
              </a:ext>
            </a:extLst>
          </p:cNvPr>
          <p:cNvSpPr txBox="1"/>
          <p:nvPr/>
        </p:nvSpPr>
        <p:spPr>
          <a:xfrm>
            <a:off x="4685998" y="2613392"/>
            <a:ext cx="2820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(National)</a:t>
            </a:r>
          </a:p>
        </p:txBody>
      </p:sp>
    </p:spTree>
    <p:extLst>
      <p:ext uri="{BB962C8B-B14F-4D97-AF65-F5344CB8AC3E}">
        <p14:creationId xmlns:p14="http://schemas.microsoft.com/office/powerpoint/2010/main" val="372232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FAAC-91B2-787E-2C87-442FC24D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3FDA8F-E5D8-35E1-908A-7216E256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A0F0A-2A7F-4DA9-62BD-18802DB5C81F}"/>
              </a:ext>
            </a:extLst>
          </p:cNvPr>
          <p:cNvSpPr txBox="1"/>
          <p:nvPr/>
        </p:nvSpPr>
        <p:spPr>
          <a:xfrm>
            <a:off x="0" y="0"/>
            <a:ext cx="706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annual measles cases, deaths, and DALYs over 2013–2030 are presented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1,000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BD9D-793F-28D8-81C3-5C89D3CACF28}"/>
              </a:ext>
            </a:extLst>
          </p:cNvPr>
          <p:cNvSpPr txBox="1"/>
          <p:nvPr/>
        </p:nvSpPr>
        <p:spPr>
          <a:xfrm>
            <a:off x="7430497" y="438327"/>
            <a:ext cx="46216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statistics presented utilize: Linear Vaccine efficacy, and the Portnoy’s CFR estimates.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substantial reduction in cases, deaths and DALYs, because of MCV1 and MCV1 &amp; MCV2 when compared to the no vaccination scenario.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Synthetic contact matrix (as compared to no vaccination):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Averted Cases    :   1.4 million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Averted Deaths  :   17,000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Averted DALYs :    1.2 million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large disparity between the MCV1 and the MCV1 &amp; MCV2 scenarios, likely due to then historical high MCV1 coverage in Kenya.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D267-238F-6E3B-8B31-E17A2BA8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4" y="2258157"/>
            <a:ext cx="7013461" cy="20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DD93-14BA-2E6F-9942-2C8A7EA3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607025-8D9B-D1D1-CD3E-A597DAA0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17902-A3A3-349B-6FAB-A8EC56A69B02}"/>
              </a:ext>
            </a:extLst>
          </p:cNvPr>
          <p:cNvSpPr txBox="1"/>
          <p:nvPr/>
        </p:nvSpPr>
        <p:spPr>
          <a:xfrm>
            <a:off x="0" y="0"/>
            <a:ext cx="51036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the choice of the contact matrix on age distribution of cases: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Substantial difference between the age distribution produced by the different contact matrices.</a:t>
            </a: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(MCV1) and the (MCV1 &amp; MCV2) scenarios suggest that the 3+ have the highest contribution to measles burden.</a:t>
            </a:r>
          </a:p>
          <a:p>
            <a:pPr marL="285750" indent="-285750">
              <a:buFontTx/>
              <a:buChar char="-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28C77-F25E-1C34-6819-AC0248D9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E97A-672E-82EC-BB55-698DEB0D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D0D8AA-4C89-CFFC-EDC1-7E27D397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AE85C-59BE-A128-993F-3B80D9619C73}"/>
              </a:ext>
            </a:extLst>
          </p:cNvPr>
          <p:cNvSpPr txBox="1"/>
          <p:nvPr/>
        </p:nvSpPr>
        <p:spPr>
          <a:xfrm>
            <a:off x="0" y="0"/>
            <a:ext cx="42104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the choice of vaccine efficacy function on the health burden of measles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substantial difference in cases, to suggest results depend on the vaccine efficacy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A605A-C409-C257-64F3-1BD7D047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93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2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4A5D-1CBC-3E76-35EF-4360E96F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7686B-65F9-F3A7-1627-E3DFAB6E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730AC-B7AD-C937-A0DC-E8E4B77672D2}"/>
              </a:ext>
            </a:extLst>
          </p:cNvPr>
          <p:cNvSpPr txBox="1"/>
          <p:nvPr/>
        </p:nvSpPr>
        <p:spPr>
          <a:xfrm>
            <a:off x="4846298" y="2613392"/>
            <a:ext cx="24994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(County)</a:t>
            </a:r>
          </a:p>
        </p:txBody>
      </p:sp>
    </p:spTree>
    <p:extLst>
      <p:ext uri="{BB962C8B-B14F-4D97-AF65-F5344CB8AC3E}">
        <p14:creationId xmlns:p14="http://schemas.microsoft.com/office/powerpoint/2010/main" val="386495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1886D-DA6B-566F-5E46-B972A70A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08AA2A-FFE6-C0B4-622F-2CA42A46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B65BD7-27CB-29B3-A9B9-C92190408F01}"/>
              </a:ext>
            </a:extLst>
          </p:cNvPr>
          <p:cNvSpPr txBox="1"/>
          <p:nvPr/>
        </p:nvSpPr>
        <p:spPr>
          <a:xfrm>
            <a:off x="0" y="1028343"/>
            <a:ext cx="5326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assumptions: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Basic reproductive number fixed at 14.25 for all counties – the national value.</a:t>
            </a:r>
          </a:p>
          <a:p>
            <a:pPr marL="342900" indent="-342900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national contact matrix is assumed to apply to all counties.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CFR is assumed to apply to all counties.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county-specific life expectancy is assumed to be equal to the national.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dose efficacy is assumed as the national one.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MCV1 &amp; MCV2 Coverage are expected to grow by an absolute 1% every year from 2024-2030.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578D93-25F1-802A-86B3-782C758EE40D}"/>
              </a:ext>
            </a:extLst>
          </p:cNvPr>
          <p:cNvCxnSpPr>
            <a:cxnSpLocks/>
          </p:cNvCxnSpPr>
          <p:nvPr/>
        </p:nvCxnSpPr>
        <p:spPr>
          <a:xfrm>
            <a:off x="5830900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07A5FB-BB89-208F-7861-746EFACAE348}"/>
              </a:ext>
            </a:extLst>
          </p:cNvPr>
          <p:cNvSpPr txBox="1"/>
          <p:nvPr/>
        </p:nvSpPr>
        <p:spPr>
          <a:xfrm>
            <a:off x="5911702" y="1028343"/>
            <a:ext cx="628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Scenarios: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 vaccinatons (the baseline)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MCV1 Only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MCV1 + MCV2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 Vaccination impact metrics: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infections (incident cases)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Measles related deaths:</a:t>
            </a:r>
          </a:p>
          <a:p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Deaths = CFR * Cases</a:t>
            </a:r>
          </a:p>
          <a:p>
            <a:endParaRPr lang="en-KE" dirty="0">
              <a:solidFill>
                <a:srgbClr val="141D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Disability adjusted life years: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* [Cases – Deaths] + [Deaths * Remaining Life Exp.]</a:t>
            </a:r>
          </a:p>
          <a:p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(Disability weight) k = 0.002</a:t>
            </a:r>
          </a:p>
        </p:txBody>
      </p:sp>
    </p:spTree>
    <p:extLst>
      <p:ext uri="{BB962C8B-B14F-4D97-AF65-F5344CB8AC3E}">
        <p14:creationId xmlns:p14="http://schemas.microsoft.com/office/powerpoint/2010/main" val="403405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A8EB0-2A80-C2E8-C411-D087A8DF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7FA1E-C3A6-F967-1700-63CE5BCCD30C}"/>
              </a:ext>
            </a:extLst>
          </p:cNvPr>
          <p:cNvSpPr txBox="1"/>
          <p:nvPr/>
        </p:nvSpPr>
        <p:spPr>
          <a:xfrm>
            <a:off x="0" y="9541"/>
            <a:ext cx="47944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MCV coverage at county-level:</a:t>
            </a:r>
          </a:p>
          <a:p>
            <a:r>
              <a:rPr lang="en-K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 select counties)</a:t>
            </a:r>
          </a:p>
          <a:p>
            <a:endParaRPr lang="en-K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using Dasymetric redistribution.</a:t>
            </a:r>
          </a:p>
          <a:p>
            <a:pPr marL="342900" indent="-342900">
              <a:buFontTx/>
              <a:buChar char="-"/>
            </a:pP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MCV1 target population is  (9-12 months) while MCV2 is (12-24 months).</a:t>
            </a:r>
          </a:p>
          <a:p>
            <a:pPr marL="342900" indent="-342900">
              <a:buFontTx/>
              <a:buChar char="-"/>
            </a:pP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age-region distribution of population from 2013-2030 is assumed to be the 2019 KPHC age-region distribution.</a:t>
            </a:r>
          </a:p>
          <a:p>
            <a:endParaRPr lang="en-K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ounty MCV1 is estimated using the relationship of MCV1 at county and MCV1 at national.</a:t>
            </a:r>
          </a:p>
          <a:p>
            <a:pPr marL="342900" indent="-342900">
              <a:buFontTx/>
              <a:buChar char="-"/>
            </a:pP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County MCV2 is estimated using a weighted equation of </a:t>
            </a:r>
            <a:r>
              <a:rPr lang="en-KE" sz="2000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relationship of MCV1-MCV2</a:t>
            </a: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KE" sz="2000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county MCV1-to-MCV2 ratio</a:t>
            </a: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KNBS and ICF. 2023. Kenya Demographic and Health Survey 2022.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Nairobi, Kenya, and Rockville, Maryland, USA: KNBS and ICF.</a:t>
            </a:r>
            <a:endParaRPr lang="en-KE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Kenya Health Information System, 2024. Accessed: Fri 13 Dec 2024</a:t>
            </a:r>
            <a:endParaRPr lang="en-KE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3732D-221F-A865-E221-76F18B7F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714" y="-546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F3A7B-5360-E19D-80D9-EBA8392A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CCBD16-CA6B-57D9-AB48-FA1DD9B7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66" y="546247"/>
            <a:ext cx="10089634" cy="5765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D5803-AE62-78EA-8719-DF47FFCE93C1}"/>
              </a:ext>
            </a:extLst>
          </p:cNvPr>
          <p:cNvSpPr txBox="1"/>
          <p:nvPr/>
        </p:nvSpPr>
        <p:spPr>
          <a:xfrm>
            <a:off x="0" y="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measles burden (Cases): 2013-2030</a:t>
            </a:r>
          </a:p>
        </p:txBody>
      </p:sp>
    </p:spTree>
    <p:extLst>
      <p:ext uri="{BB962C8B-B14F-4D97-AF65-F5344CB8AC3E}">
        <p14:creationId xmlns:p14="http://schemas.microsoft.com/office/powerpoint/2010/main" val="381893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7432-21BD-3494-2A92-4A3AE59F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EFCED1-3363-8E0B-D61B-131ED06D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88" y="544254"/>
            <a:ext cx="10096612" cy="5769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836E7-C041-F09E-E9A6-4BEA2ADD312B}"/>
              </a:ext>
            </a:extLst>
          </p:cNvPr>
          <p:cNvSpPr txBox="1"/>
          <p:nvPr/>
        </p:nvSpPr>
        <p:spPr>
          <a:xfrm>
            <a:off x="0" y="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measles burden (Deaths): 2013-2030</a:t>
            </a:r>
          </a:p>
        </p:txBody>
      </p:sp>
    </p:spTree>
    <p:extLst>
      <p:ext uri="{BB962C8B-B14F-4D97-AF65-F5344CB8AC3E}">
        <p14:creationId xmlns:p14="http://schemas.microsoft.com/office/powerpoint/2010/main" val="123781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0F98-21AC-8ECD-832B-8EBE7F1B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E2BC7-7121-BD63-22C7-168AF70A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17" y="547576"/>
            <a:ext cx="10084983" cy="5762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BAA3F-2684-09D1-9F2E-AD3DFA5854F7}"/>
              </a:ext>
            </a:extLst>
          </p:cNvPr>
          <p:cNvSpPr txBox="1"/>
          <p:nvPr/>
        </p:nvSpPr>
        <p:spPr>
          <a:xfrm>
            <a:off x="0" y="0"/>
            <a:ext cx="479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measles burden (DALYs): 2013-2030</a:t>
            </a:r>
          </a:p>
        </p:txBody>
      </p:sp>
    </p:spTree>
    <p:extLst>
      <p:ext uri="{BB962C8B-B14F-4D97-AF65-F5344CB8AC3E}">
        <p14:creationId xmlns:p14="http://schemas.microsoft.com/office/powerpoint/2010/main" val="15307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34D9C9-8A03-AF42-511F-237F5FD64EEB}"/>
              </a:ext>
            </a:extLst>
          </p:cNvPr>
          <p:cNvSpPr txBox="1"/>
          <p:nvPr/>
        </p:nvSpPr>
        <p:spPr>
          <a:xfrm>
            <a:off x="0" y="40850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picture: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793AD-D831-C8DA-30FB-C9D0D0BEDC63}"/>
              </a:ext>
            </a:extLst>
          </p:cNvPr>
          <p:cNvSpPr txBox="1"/>
          <p:nvPr/>
        </p:nvSpPr>
        <p:spPr>
          <a:xfrm>
            <a:off x="-24714" y="5217410"/>
            <a:ext cx="60818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Organization: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Immunization data portal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12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Organization: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Measles-Rubella Supplementary Immunization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Activities, 2000-2020.</a:t>
            </a:r>
          </a:p>
          <a:p>
            <a:endParaRPr lang="en-GB" sz="12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Kenya Health Information System, 2024. Accessed: Fri 13 Dec 2024</a:t>
            </a:r>
            <a:endParaRPr lang="en-KE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3FCD9-4E9A-A702-BD41-9E88CEA3830F}"/>
              </a:ext>
            </a:extLst>
          </p:cNvPr>
          <p:cNvSpPr txBox="1"/>
          <p:nvPr/>
        </p:nvSpPr>
        <p:spPr>
          <a:xfrm>
            <a:off x="0" y="1100391"/>
            <a:ext cx="37639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MCV1 Vaccination coverage has been high (above 75%).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MCV2 Coverage has been increasing rapidly in the country.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immediate disruption to vaccine coverage by COVID-19 was minimal and negligible.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SIA have been conducted since 1994, mostly targetting 1-5 year olds, with high coverage in 4 of the SIAs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D422F6-8291-5453-C015-F85F708D8115}"/>
              </a:ext>
            </a:extLst>
          </p:cNvPr>
          <p:cNvCxnSpPr>
            <a:cxnSpLocks/>
          </p:cNvCxnSpPr>
          <p:nvPr/>
        </p:nvCxnSpPr>
        <p:spPr>
          <a:xfrm>
            <a:off x="5825606" y="5188688"/>
            <a:ext cx="0" cy="1532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4699F08-9F0B-98BC-AB32-D3C16197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92B73-3EF8-6207-5D9D-167729AE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25" y="1351006"/>
            <a:ext cx="8311974" cy="41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DB021-776A-1133-F9E5-5427493D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6CF1E-5094-574B-90B9-62CC4EAD7A85}"/>
              </a:ext>
            </a:extLst>
          </p:cNvPr>
          <p:cNvSpPr txBox="1"/>
          <p:nvPr/>
        </p:nvSpPr>
        <p:spPr>
          <a:xfrm>
            <a:off x="2155668" y="2613392"/>
            <a:ext cx="7880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attached county table</a:t>
            </a:r>
          </a:p>
        </p:txBody>
      </p:sp>
    </p:spTree>
    <p:extLst>
      <p:ext uri="{BB962C8B-B14F-4D97-AF65-F5344CB8AC3E}">
        <p14:creationId xmlns:p14="http://schemas.microsoft.com/office/powerpoint/2010/main" val="185480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8E5A-D36C-5643-4BA1-B96279669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25230F-C3C7-6D8A-1223-3986108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4B1C7-8585-AD19-F5AB-FC4CAA11734E}"/>
              </a:ext>
            </a:extLst>
          </p:cNvPr>
          <p:cNvSpPr txBox="1"/>
          <p:nvPr/>
        </p:nvSpPr>
        <p:spPr>
          <a:xfrm>
            <a:off x="4595431" y="2613392"/>
            <a:ext cx="30011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42236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8543-94FD-5B4A-B579-C935AE9F8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D4AEF-D463-DB15-7BFA-A1550915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9CBBE-A528-7FA6-3EFC-E2259ECEA771}"/>
              </a:ext>
            </a:extLst>
          </p:cNvPr>
          <p:cNvSpPr txBox="1"/>
          <p:nvPr/>
        </p:nvSpPr>
        <p:spPr>
          <a:xfrm>
            <a:off x="0" y="1583443"/>
            <a:ext cx="58585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model, needs an additional scenario (MCV1 &amp; MCV2 &amp; SIA), coming when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SIA data.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social contact matrix from Kilifi HDSS (although rural only) can be incorporated.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 timeliness (whether the vaccine is given at exact 9 months) data can be updated, based on surveys (e.g. DHS).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 efficacy at county level can be informed by other factors such as malnutrition rates.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62E95-1BAA-09D5-AD15-86C6835A42B7}"/>
              </a:ext>
            </a:extLst>
          </p:cNvPr>
          <p:cNvSpPr txBox="1"/>
          <p:nvPr/>
        </p:nvSpPr>
        <p:spPr>
          <a:xfrm>
            <a:off x="6072964" y="1583443"/>
            <a:ext cx="61190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sensitivity of results to the determinants e.g the contact matrix, and the specific vaccine efficacy function need to be investigated.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model’s fit to data (incidence &amp; age-distribution) needs to be investigated.</a:t>
            </a:r>
          </a:p>
          <a:p>
            <a:pPr marL="342900" indent="-342900">
              <a:buFontTx/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model’s intialization states need to be updated with age-specific case data.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whether the model takes into account that older people likely received vaccines, as well as immunity derived from past infections needs to be investigated.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Intra-county migration can be incorporated statistically, or in the mathematical model.</a:t>
            </a:r>
          </a:p>
          <a:p>
            <a:pPr marL="342900" indent="-342900">
              <a:buFontTx/>
              <a:buAutoNum type="arabicPeriod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8B040-EA8A-31A0-8503-861934F71B59}"/>
              </a:ext>
            </a:extLst>
          </p:cNvPr>
          <p:cNvSpPr txBox="1"/>
          <p:nvPr/>
        </p:nvSpPr>
        <p:spPr>
          <a:xfrm>
            <a:off x="0" y="1183333"/>
            <a:ext cx="12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2C410-E30A-3630-4160-92F0F23B13DD}"/>
              </a:ext>
            </a:extLst>
          </p:cNvPr>
          <p:cNvSpPr txBox="1"/>
          <p:nvPr/>
        </p:nvSpPr>
        <p:spPr>
          <a:xfrm>
            <a:off x="6072964" y="118333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7AC081-3BB8-3903-3818-09D289667D10}"/>
              </a:ext>
            </a:extLst>
          </p:cNvPr>
          <p:cNvCxnSpPr>
            <a:cxnSpLocks/>
          </p:cNvCxnSpPr>
          <p:nvPr/>
        </p:nvCxnSpPr>
        <p:spPr>
          <a:xfrm>
            <a:off x="5830900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6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B3D8B-9DB8-B0CA-7496-F3716CE1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826AD-B03C-08D4-83A0-4F9E2D2F29A3}"/>
              </a:ext>
            </a:extLst>
          </p:cNvPr>
          <p:cNvSpPr txBox="1"/>
          <p:nvPr/>
        </p:nvSpPr>
        <p:spPr>
          <a:xfrm>
            <a:off x="0" y="40850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sub-national picture: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5EE75-03D9-C9F1-ABB7-822130E20509}"/>
              </a:ext>
            </a:extLst>
          </p:cNvPr>
          <p:cNvSpPr txBox="1"/>
          <p:nvPr/>
        </p:nvSpPr>
        <p:spPr>
          <a:xfrm>
            <a:off x="0" y="6175382"/>
            <a:ext cx="608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</a:p>
          <a:p>
            <a:endParaRPr lang="en-GB" sz="12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Kenya Health Information System, 2024. Accessed: Fri 13 Dec 2024</a:t>
            </a:r>
            <a:endParaRPr lang="en-KE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7613F-92BE-B65F-7A09-1AC5C9463979}"/>
              </a:ext>
            </a:extLst>
          </p:cNvPr>
          <p:cNvSpPr txBox="1"/>
          <p:nvPr/>
        </p:nvSpPr>
        <p:spPr>
          <a:xfrm>
            <a:off x="-1" y="1861621"/>
            <a:ext cx="4812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MCV1 Vaccination coverage has been high across most counties.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MCV2 Coverage has been increasing rapidly in the country, with some having below 40% and others above 60%.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low measles incidence in the counties.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0AFD7-C002-C0C0-2B06-91B1E5D4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9F487-B32D-EF04-824F-8CE7C9D1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628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8B69-353E-455F-B42B-F5A8195F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7304D0-011B-FFD5-186F-7A305320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C970B-1BF2-2801-FCE3-98C81D2C4E3B}"/>
              </a:ext>
            </a:extLst>
          </p:cNvPr>
          <p:cNvSpPr txBox="1"/>
          <p:nvPr/>
        </p:nvSpPr>
        <p:spPr>
          <a:xfrm>
            <a:off x="0" y="1690062"/>
            <a:ext cx="99201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285750" indent="-285750">
              <a:buFontTx/>
              <a:buChar char="-"/>
            </a:pP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assess the effect of different vaccination strategies on measles burden (2013 – 2030):</a:t>
            </a:r>
          </a:p>
          <a:p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000" b="0" i="0" u="none" strike="noStrike" dirty="0">
                <a:solidFill>
                  <a:srgbClr val="28AA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evaluate counterfactual scenarios, such as the absence of MCV vaccination and 	MCV1-only vaccination, quantifying the reduction in cases, deaths, and DALYs under 	the actual country scenario.</a:t>
            </a:r>
          </a:p>
          <a:p>
            <a:endParaRPr lang="en-K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model the effect of different determinants of MCV dynamics and their impacts on MCV burden (2013 – 2030):</a:t>
            </a:r>
          </a:p>
          <a:p>
            <a:r>
              <a:rPr lang="en-K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000" b="0" i="0" u="none" strike="noStrike" dirty="0">
                <a:solidFill>
                  <a:srgbClr val="28AA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GB" sz="2000" b="0" i="0" u="none" strike="noStrike" dirty="0" err="1">
                <a:solidFill>
                  <a:srgbClr val="28AA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000" b="0" i="0" u="none" strike="noStrike" dirty="0">
                <a:solidFill>
                  <a:srgbClr val="28AA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variability in outcomes based on different model inputs for estimating 	the measles burden.</a:t>
            </a:r>
          </a:p>
          <a:p>
            <a:endParaRPr lang="en-K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5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72EF-AC20-C0B0-BFA0-FC30D97F3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237309B-BCD4-CE80-2677-C62FC514C600}"/>
              </a:ext>
            </a:extLst>
          </p:cNvPr>
          <p:cNvSpPr txBox="1"/>
          <p:nvPr/>
        </p:nvSpPr>
        <p:spPr>
          <a:xfrm>
            <a:off x="0" y="4616298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 H, Abbas K,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Klepac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P, et al. Effect of evidence updates on key determinants of measles vaccination impact: a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DynaMICE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modelling study in ten high-burden countries. </a:t>
            </a:r>
            <a:r>
              <a:rPr lang="en-GB" sz="11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BMC Med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2021; 19: 281. </a:t>
            </a:r>
          </a:p>
          <a:p>
            <a:endParaRPr lang="en-GB" sz="1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Verguet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S, Johri M, Morris SK, Gauvreau CL, Jha P, Jit M. Controlling measles using supplemental immunization activities: a mathematical model to inform optimal policy. </a:t>
            </a:r>
            <a:r>
              <a:rPr lang="en-GB" sz="11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Vaccine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2015; 33: 1291–96.</a:t>
            </a:r>
          </a:p>
          <a:p>
            <a:endParaRPr lang="en-GB" sz="1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Auzenbergs</a:t>
            </a:r>
            <a:r>
              <a:rPr lang="en-GB" sz="11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Fu, H., Abbas, K., Procter, S. R., Cutts, F. T., &amp; Jit, M. (2023). Health effects of routine measles vaccination and supplementary immunisation activities in 14 high-burden countries: a Dynamic Measles Immunization Calculation Engine (</a:t>
            </a:r>
            <a:r>
              <a:rPr lang="en-GB" sz="11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DynaMICE</a:t>
            </a:r>
            <a:r>
              <a:rPr lang="en-GB" sz="11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modelling study. </a:t>
            </a:r>
            <a:r>
              <a:rPr lang="en-GB" sz="11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Lancet. Global health</a:t>
            </a:r>
            <a:r>
              <a:rPr lang="en-GB" sz="11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1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GB" sz="11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(8), e1194–e1204. https://</a:t>
            </a:r>
            <a:r>
              <a:rPr lang="en-GB" sz="11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GB" sz="11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/10.1016/S2214-109X(23)00220-6</a:t>
            </a:r>
            <a:endParaRPr lang="en-GB" sz="1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26392-67B2-79ED-84E0-E97BCF2A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BCFAA0-206E-EC70-1EEB-71F0B4447AF2}"/>
              </a:ext>
            </a:extLst>
          </p:cNvPr>
          <p:cNvSpPr txBox="1"/>
          <p:nvPr/>
        </p:nvSpPr>
        <p:spPr>
          <a:xfrm>
            <a:off x="19905" y="968026"/>
            <a:ext cx="58979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M-maternally immune, S-susceptible, I-infectious, R-recovered.</a:t>
            </a:r>
            <a:br>
              <a:rPr lang="en-GB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0" i="0" dirty="0">
              <a:solidFill>
                <a:srgbClr val="13141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V1, V2,SIA: the received number of 1 / 2 / 3 and more vaccine doses, respectively.</a:t>
            </a:r>
          </a:p>
          <a:p>
            <a:endParaRPr lang="en-GB" dirty="0">
              <a:solidFill>
                <a:srgbClr val="13141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Individuals with natural or vaccine-acquired immunity (orange shaded squares) are not susceptible to measles.</a:t>
            </a:r>
          </a:p>
          <a:p>
            <a:endParaRPr lang="en-GB" dirty="0">
              <a:solidFill>
                <a:srgbClr val="13141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model, births only add to the youngest age group. For clarity of presentation, ageing and death are not shown</a:t>
            </a:r>
            <a:r>
              <a:rPr lang="en-KE" b="0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KE" dirty="0">
              <a:solidFill>
                <a:srgbClr val="13141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solidFill>
                  <a:srgbClr val="1314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age stratums: 254.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45B79-4AA1-47BA-E1A4-6599C4347980}"/>
              </a:ext>
            </a:extLst>
          </p:cNvPr>
          <p:cNvSpPr txBox="1"/>
          <p:nvPr/>
        </p:nvSpPr>
        <p:spPr>
          <a:xfrm>
            <a:off x="0" y="6489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 of </a:t>
            </a:r>
            <a:r>
              <a:rPr lang="en-GB" b="1" i="0" dirty="0" err="1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DynaMICE</a:t>
            </a:r>
            <a:r>
              <a:rPr lang="en-GB" b="1" i="0" dirty="0">
                <a:solidFill>
                  <a:srgbClr val="1314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 single age stratum. </a:t>
            </a: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4C9DF-12D9-1766-D65A-112D8489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423470"/>
            <a:ext cx="530104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3ECA3-CB97-61A5-FCA0-DA5A528CA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A62339-92E9-2C82-593E-D7D12FDA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8A1C5-88C2-F580-10E1-10740F9B6812}"/>
              </a:ext>
            </a:extLst>
          </p:cNvPr>
          <p:cNvSpPr txBox="1"/>
          <p:nvPr/>
        </p:nvSpPr>
        <p:spPr>
          <a:xfrm>
            <a:off x="-14172" y="-2"/>
            <a:ext cx="528083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determinants of MCV impact (I):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fatality risk:</a:t>
            </a:r>
          </a:p>
          <a:p>
            <a:pPr lvl="1"/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Time-varying, age-dependent global CFR estimates based on a review of 124 articles</a:t>
            </a: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patterns:</a:t>
            </a:r>
          </a:p>
          <a:p>
            <a:pPr lvl="1"/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matrices: Synthetic, POLYMOD, Uniform</a:t>
            </a:r>
          </a:p>
          <a:p>
            <a:pPr marL="285750" indent="-285750">
              <a:buFontTx/>
              <a:buChar char="-"/>
            </a:pPr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Age-dependent vaccine efficacy:</a:t>
            </a:r>
          </a:p>
          <a:p>
            <a:pPr lvl="1"/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step change: 85% | 95%</a:t>
            </a:r>
          </a:p>
          <a:p>
            <a:pPr lvl="1"/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change w.r.t. age based on a systematic review of 33 articles on vaccine efficacy.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Portnoy A, Jit M, Ferrari M, Hanson M,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Brenzel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Verguet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S. Estimates of case-fatality ratios of measles in low-income and middle-income countries: a systematic review and modelling analysis. Lancet Glob Health. 2019;7(4): e472–e81. 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/10.1016/S2214-109X(18)30537-0.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68B4B-C540-57E4-79B1-350AE1110FFB}"/>
              </a:ext>
            </a:extLst>
          </p:cNvPr>
          <p:cNvCxnSpPr>
            <a:cxnSpLocks/>
          </p:cNvCxnSpPr>
          <p:nvPr/>
        </p:nvCxnSpPr>
        <p:spPr>
          <a:xfrm>
            <a:off x="5376536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121D9F-770C-B5EC-DD7D-BC5F6DC2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25" y="1741081"/>
            <a:ext cx="6751674" cy="3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4E2E-4DF3-B216-1D43-B6B53091C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8FA158-CF4C-9565-32AE-3B8F0BE9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26" y="42532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8DC2A-4534-C3E1-5D48-A6164061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2A7178-3E80-C2A5-1BDE-8C7B2C8C62F4}"/>
              </a:ext>
            </a:extLst>
          </p:cNvPr>
          <p:cNvSpPr txBox="1"/>
          <p:nvPr/>
        </p:nvSpPr>
        <p:spPr>
          <a:xfrm>
            <a:off x="-14172" y="-2"/>
            <a:ext cx="528083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determinants of MCV impact (II):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fatality risk:</a:t>
            </a:r>
          </a:p>
          <a:p>
            <a:pPr lvl="1"/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Time-varying, age-dependent global CFR estimates based on a review of 124 articles</a:t>
            </a: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Contact patterns:</a:t>
            </a:r>
          </a:p>
          <a:p>
            <a:pPr lvl="1"/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matrices: Synthetic, POLYMOD, Uniform</a:t>
            </a:r>
          </a:p>
          <a:p>
            <a:pPr marL="285750" indent="-285750">
              <a:buFontTx/>
              <a:buChar char="-"/>
            </a:pPr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Age-dependent vaccine efficacy:</a:t>
            </a:r>
          </a:p>
          <a:p>
            <a:pPr lvl="1"/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step change: 85% | 95%</a:t>
            </a:r>
          </a:p>
          <a:p>
            <a:pPr lvl="1"/>
            <a:r>
              <a:rPr lang="en-K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change w.r.t. age based on a systematic review of 33 articles on vaccine efficacy.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 K, Cook AR, Jit M. Projecting social contact matrices in 152 countries using contact surveys and demographic data.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Biol. 2017;13(9): e1005697. 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/10.1371/journal.pcbi.1005697. </a:t>
            </a:r>
            <a:r>
              <a:rPr lang="en-KE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576991-7BF7-0F4F-8997-DA3029BDFE75}"/>
              </a:ext>
            </a:extLst>
          </p:cNvPr>
          <p:cNvCxnSpPr>
            <a:cxnSpLocks/>
          </p:cNvCxnSpPr>
          <p:nvPr/>
        </p:nvCxnSpPr>
        <p:spPr>
          <a:xfrm>
            <a:off x="5376536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0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8887-794B-644B-9D69-C0FFA35A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B386B5-1808-783F-509C-1CF266E0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02834-51BB-3166-02BC-A30F2B629000}"/>
              </a:ext>
            </a:extLst>
          </p:cNvPr>
          <p:cNvSpPr txBox="1"/>
          <p:nvPr/>
        </p:nvSpPr>
        <p:spPr>
          <a:xfrm>
            <a:off x="-14172" y="-2"/>
            <a:ext cx="528083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determinants of MCV impact (III):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fatality risk:</a:t>
            </a:r>
          </a:p>
          <a:p>
            <a:pPr lvl="1"/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Time-varying, age-dependent global CFR estimates based on a review of 124 articles</a:t>
            </a:r>
          </a:p>
          <a:p>
            <a:pPr marL="285750" indent="-285750">
              <a:buFontTx/>
              <a:buChar char="-"/>
            </a:pPr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Contact patterns:</a:t>
            </a:r>
          </a:p>
          <a:p>
            <a:pPr lvl="1"/>
            <a:r>
              <a:rPr lang="en-KE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matrices: Synthetic, POLYMOD, Uniform</a:t>
            </a: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Age-dependent vaccine efficacy:</a:t>
            </a:r>
          </a:p>
          <a:p>
            <a:pPr lvl="1"/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step change: 85% | 95%</a:t>
            </a:r>
          </a:p>
          <a:p>
            <a:pPr lvl="1"/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change w.r.t. age based on a systematic review of 33 articles on vaccine efficacy.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Hughes SL, Bolotin S, Khan S, Li Y, Johnson C, Friedman L, et al. The effect of time since measles vaccination and age at first dose on measles vaccine effectiveness - A systematic review. Vaccine. 2020;38(3):460–9. 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org/10.1016/j.vaccine.2019.10.090.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ADCC74-B2BF-5133-1165-E478C9AEF4AE}"/>
              </a:ext>
            </a:extLst>
          </p:cNvPr>
          <p:cNvCxnSpPr>
            <a:cxnSpLocks/>
          </p:cNvCxnSpPr>
          <p:nvPr/>
        </p:nvCxnSpPr>
        <p:spPr>
          <a:xfrm>
            <a:off x="5376536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2DB7444-FF63-3063-42A0-DC217BAC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76" y="1274674"/>
            <a:ext cx="4308651" cy="43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6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2E66-1AD8-A7AA-FC3E-C42D8C3A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60964E-0951-A6BF-4025-FFBE5325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7" y="6347637"/>
            <a:ext cx="1808944" cy="46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EEBCD-ADE5-BF33-B8A8-068FCDC5DE69}"/>
              </a:ext>
            </a:extLst>
          </p:cNvPr>
          <p:cNvSpPr txBox="1"/>
          <p:nvPr/>
        </p:nvSpPr>
        <p:spPr>
          <a:xfrm>
            <a:off x="0" y="1028343"/>
            <a:ext cx="5326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assumptions: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Basic reproductive number fixed at 14.25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 efficacy is modelled as “all-or-nothing”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MCV1 is given at 9 months, and MCV2 is given at 12 months in line with who standards.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Maternal immunity lasts for first 6 months.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from measles leads to lifelong immunity.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 structure is stratified into weekly age groups for first 3 years, and 1 year-groups for the rest.</a:t>
            </a:r>
          </a:p>
          <a:p>
            <a:pPr marL="342900" indent="-342900"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duration of infectiousness is 14 days.</a:t>
            </a:r>
          </a:p>
          <a:p>
            <a:pPr marL="342900" indent="-342900">
              <a:buFontTx/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 coverage (MCV1 &amp; MCV2) projected at absolute 1% increase from 2023-2050.</a:t>
            </a:r>
          </a:p>
          <a:p>
            <a:pPr marL="342900" indent="-342900">
              <a:buFontTx/>
              <a:buAutoNum type="arabicPeriod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Seasonality of measles transmission is enforced.</a:t>
            </a:r>
          </a:p>
          <a:p>
            <a:pPr marL="342900" indent="-342900">
              <a:buAutoNum type="arabicPeriod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5680F6-15F7-ED09-7BE3-14D4C898CD92}"/>
              </a:ext>
            </a:extLst>
          </p:cNvPr>
          <p:cNvCxnSpPr>
            <a:cxnSpLocks/>
          </p:cNvCxnSpPr>
          <p:nvPr/>
        </p:nvCxnSpPr>
        <p:spPr>
          <a:xfrm>
            <a:off x="5830900" y="93916"/>
            <a:ext cx="0" cy="672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810FFD-0583-0492-48AD-C5A53B3BBC1D}"/>
              </a:ext>
            </a:extLst>
          </p:cNvPr>
          <p:cNvSpPr txBox="1"/>
          <p:nvPr/>
        </p:nvSpPr>
        <p:spPr>
          <a:xfrm>
            <a:off x="5911702" y="1028343"/>
            <a:ext cx="628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Scenarios: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 vaccinatons (the baseline)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MCV1 Only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MCV1 + MCV2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MCV Vaccination impact metrics:</a:t>
            </a:r>
          </a:p>
          <a:p>
            <a:endParaRPr lang="en-K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infections (incident cases)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Measles related deaths:</a:t>
            </a:r>
          </a:p>
          <a:p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Deaths = CFR * Cases</a:t>
            </a:r>
          </a:p>
          <a:p>
            <a:endParaRPr lang="en-KE" dirty="0">
              <a:solidFill>
                <a:srgbClr val="141D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Disability adjusted life years:</a:t>
            </a:r>
          </a:p>
          <a:p>
            <a:r>
              <a:rPr lang="en-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* [Cases – Deaths] + [Deaths * Remaining Life Exp.]</a:t>
            </a:r>
          </a:p>
          <a:p>
            <a:r>
              <a:rPr lang="en-KE" dirty="0">
                <a:solidFill>
                  <a:srgbClr val="28A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(Disability weight) k = 0.002</a:t>
            </a:r>
          </a:p>
        </p:txBody>
      </p:sp>
    </p:spTree>
    <p:extLst>
      <p:ext uri="{BB962C8B-B14F-4D97-AF65-F5344CB8AC3E}">
        <p14:creationId xmlns:p14="http://schemas.microsoft.com/office/powerpoint/2010/main" val="37660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</TotalTime>
  <Words>1756</Words>
  <Application>Microsoft Macintosh PowerPoint</Application>
  <PresentationFormat>Widescreen</PresentationFormat>
  <Paragraphs>238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Measles vaccination impact in Kenya.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Stanley Saitet</dc:creator>
  <cp:lastModifiedBy>Stanley Saitet</cp:lastModifiedBy>
  <cp:revision>20</cp:revision>
  <dcterms:created xsi:type="dcterms:W3CDTF">2024-12-12T11:40:47Z</dcterms:created>
  <dcterms:modified xsi:type="dcterms:W3CDTF">2024-12-16T14:22:08Z</dcterms:modified>
</cp:coreProperties>
</file>